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81" r:id="rId9"/>
    <p:sldId id="262" r:id="rId10"/>
    <p:sldId id="263" r:id="rId11"/>
    <p:sldId id="264" r:id="rId12"/>
    <p:sldId id="271" r:id="rId13"/>
    <p:sldId id="272" r:id="rId14"/>
    <p:sldId id="273" r:id="rId15"/>
    <p:sldId id="265" r:id="rId16"/>
    <p:sldId id="266" r:id="rId17"/>
    <p:sldId id="267" r:id="rId18"/>
    <p:sldId id="268" r:id="rId19"/>
    <p:sldId id="282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EFF"/>
    <a:srgbClr val="33CCFF"/>
    <a:srgbClr val="017D71"/>
    <a:srgbClr val="66FFCC"/>
    <a:srgbClr val="B2D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4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7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9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3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9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8000">
              <a:schemeClr val="accent3">
                <a:lumMod val="0"/>
                <a:lumOff val="100000"/>
              </a:schemeClr>
            </a:gs>
            <a:gs pos="6000">
              <a:srgbClr val="EEEEEE"/>
            </a:gs>
            <a:gs pos="97000">
              <a:srgbClr val="D2D2D2"/>
            </a:gs>
            <a:gs pos="100000">
              <a:schemeClr val="accent3">
                <a:lumMod val="100000"/>
              </a:schemeClr>
            </a:gs>
          </a:gsLst>
          <a:path path="rect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38066-1188-4B3F-A592-525838E1B354}" type="datetimeFigureOut">
              <a:rPr lang="en-US" smtClean="0"/>
              <a:pPr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www.researchgate.net/publication/341113071_Design_and_Development_of_Microcontroller_Based_Automatic_Fish_Feeder_Syste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ejournal.sultanpublisher.com/index.php/komets/article/view/98/47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ieeexplore.ieee.org/abstract/document/10113051?fbclid=IwAR3b8VW1FK5X79lF04HagHNYoT-np_rQ0DXoCQIE5BqKnxQXGpek2TEesy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nstructables.com/Aquassist-DIY-Automatic-Fish-Feeder-With-Companion/?fbclid=IwAR1mmOQoAbCm4XG6KUiGXt91s-23ZsoTo0hy5YBmvwoYMVeUCsMPpbfvJcc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3644" y="2257445"/>
            <a:ext cx="2179667" cy="18984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01" y="4389769"/>
            <a:ext cx="2188571" cy="18516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0" y="10642"/>
            <a:ext cx="10781414" cy="1815882"/>
          </a:xfrm>
          <a:prstGeom prst="homePlate">
            <a:avLst/>
          </a:prstGeom>
          <a:solidFill>
            <a:srgbClr val="017D71"/>
          </a:solidFill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 AQUA-THE SMART AQUATIC FEEDER- REVOLUTIONIZING FISH FEEDING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4351" y="4698468"/>
            <a:ext cx="4720784" cy="1477328"/>
          </a:xfrm>
          <a:prstGeom prst="rect">
            <a:avLst/>
          </a:prstGeom>
          <a:solidFill>
            <a:srgbClr val="87CE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PRESENTED BY</a:t>
            </a:r>
          </a:p>
          <a:p>
            <a:endParaRPr lang="en-US" dirty="0" smtClean="0"/>
          </a:p>
          <a:p>
            <a:r>
              <a:rPr lang="en-US" dirty="0" smtClean="0"/>
              <a:t>AFIA ANJUM				ID- 2014751124</a:t>
            </a:r>
          </a:p>
          <a:p>
            <a:r>
              <a:rPr lang="en-US" dirty="0" smtClean="0"/>
              <a:t>ZINIA BINTE JAMAL			ID- 2014751131</a:t>
            </a:r>
          </a:p>
          <a:p>
            <a:r>
              <a:rPr lang="en-US" dirty="0" smtClean="0"/>
              <a:t>FARJANA SULTANA RAFI      	ID-2014751143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76940" y="2361183"/>
            <a:ext cx="3753330" cy="1323439"/>
          </a:xfrm>
          <a:prstGeom prst="rect">
            <a:avLst/>
          </a:prstGeom>
          <a:solidFill>
            <a:srgbClr val="87CEFF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                    SUPERVISOR</a:t>
            </a:r>
          </a:p>
          <a:p>
            <a:endParaRPr lang="en-US" sz="2000" dirty="0" smtClean="0"/>
          </a:p>
          <a:p>
            <a:r>
              <a:rPr lang="en-US" dirty="0" smtClean="0"/>
              <a:t>           </a:t>
            </a:r>
            <a:r>
              <a:rPr lang="en-US" sz="2000" dirty="0" smtClean="0"/>
              <a:t>SAYEDA AJBINA NUSRAT</a:t>
            </a:r>
          </a:p>
          <a:p>
            <a:r>
              <a:rPr lang="en-US" sz="2000" dirty="0" smtClean="0"/>
              <a:t>Lecturer, Department of CSE, UITS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933A25-905E-55A6-3ABC-BBA36AF26DE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43194" y="63670"/>
            <a:ext cx="1793164" cy="16126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50" y="6644622"/>
            <a:ext cx="12205250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1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9531" y="1092892"/>
            <a:ext cx="1195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89846" y="3576792"/>
            <a:ext cx="191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1463" y="1696030"/>
            <a:ext cx="5681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tilized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step-down transfer that wasn't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necessary.</a:t>
            </a: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Can't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quantify water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filtration.</a:t>
            </a: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Absence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manual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5331" y="4038457"/>
            <a:ext cx="59810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real-time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was utilized (difficult to establish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indent="-34290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web app has been raise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cost.</a:t>
            </a:r>
          </a:p>
          <a:p>
            <a:pPr marL="342900" indent="-34290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quality sensor has ever been employed.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1572370" y="29297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Reference: IoT Based </a:t>
            </a: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Fish</a:t>
            </a:r>
            <a:r>
              <a:rPr lang="en-US" sz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Food Dispenser. 2023 9th International Conference on Advanced Computing and Communication Systems (ICACCS)]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820229" y="5704245"/>
            <a:ext cx="5572231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Reference: Quasits : DIY Automatic Fish </a:t>
            </a: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Feeder</a:t>
            </a:r>
            <a:r>
              <a:rPr lang="en-US" sz="12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 Companion App By  Coders Café Tech.]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4622"/>
            <a:ext cx="12205250" cy="21337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49111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5900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cs typeface="Times New Roman" panose="02020603050405020304" pitchFamily="18" charset="0"/>
              </a:rPr>
              <a:t>CONTRIBUTION</a:t>
            </a:r>
            <a:endParaRPr lang="en-US" sz="3600" b="1" dirty="0"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0185" y="1435978"/>
            <a:ext cx="1074598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fish morality rate is reduced by determine the correct water for fish using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and temperature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sensor.</a:t>
            </a:r>
          </a:p>
          <a:p>
            <a:pPr lvl="0">
              <a:buClr>
                <a:srgbClr val="33CCFF"/>
              </a:buClr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purity and cloudiness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inspect by using turbidity sensor.</a:t>
            </a:r>
          </a:p>
          <a:p>
            <a:pPr lvl="0">
              <a:buClr>
                <a:srgbClr val="33CCFF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build in app reduce the overall costing.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9" y="4057017"/>
            <a:ext cx="3394984" cy="2121592"/>
          </a:xfrm>
          <a:prstGeom prst="rect">
            <a:avLst/>
          </a:prstGeom>
        </p:spPr>
      </p:pic>
      <p:pic>
        <p:nvPicPr>
          <p:cNvPr id="1026" name="Picture 2" descr="Interface TMP36 with Arduino - Display Temperature on LC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591" y="4057017"/>
            <a:ext cx="3185525" cy="21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658" y="4057017"/>
            <a:ext cx="3649640" cy="21215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5754" y="6306658"/>
            <a:ext cx="1941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pH sensor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13540" y="6306657"/>
            <a:ext cx="258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turbidity Sensor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07901" y="6306658"/>
            <a:ext cx="265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temperature Sensor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25" y="6697349"/>
            <a:ext cx="12205250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6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                                                                                     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2801" y="1756228"/>
            <a:ext cx="474616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automated system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b="1" dirty="0"/>
          </a:p>
          <a:p>
            <a:pPr marL="285750" lvl="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compact, weather-resistant feeder with programmable control and storage.</a:t>
            </a:r>
          </a:p>
          <a:p>
            <a:pPr marL="285750" lvl="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adjustable feeding schedule for customization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IoT integration for enhanced connectivity across aquaculture systems.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436915"/>
            <a:ext cx="4020459" cy="46881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6268527"/>
            <a:ext cx="4169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Fig-:8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of proposed automated feeder system.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0199"/>
            <a:ext cx="12205250" cy="21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9543" y="1543493"/>
            <a:ext cx="47752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as hardware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used as software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connected to Node MCU esp32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MCU in connected to Arduino UNO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R3.</a:t>
            </a: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 connects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 through code implementation.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43" y="1353303"/>
            <a:ext cx="5413828" cy="47660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1548" y="6119328"/>
            <a:ext cx="3246402" cy="30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Fig-9: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Block diagram of proposed system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0199"/>
            <a:ext cx="12205250" cy="2165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250" y="-706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3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How 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connect between hardware &amp; software:</a:t>
            </a:r>
          </a:p>
        </p:txBody>
      </p:sp>
    </p:spTree>
    <p:extLst>
      <p:ext uri="{BB962C8B-B14F-4D97-AF65-F5344CB8AC3E}">
        <p14:creationId xmlns:p14="http://schemas.microsoft.com/office/powerpoint/2010/main" val="41277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886" y="1886858"/>
            <a:ext cx="3962400" cy="3313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CEFF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Intuitive interface with clear scheduling options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CEFF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CEFF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will get notification for water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condition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CEFF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CEFF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 the feeding time both manually and scheduled.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756" y="1115760"/>
            <a:ext cx="6868044" cy="51771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68574" y="6371599"/>
            <a:ext cx="4963218" cy="34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Fig-10: Use case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diagram of automated fish feeding system.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Down Arrow Callout 8"/>
          <p:cNvSpPr/>
          <p:nvPr/>
        </p:nvSpPr>
        <p:spPr>
          <a:xfrm>
            <a:off x="4855028" y="2608217"/>
            <a:ext cx="533400" cy="381000"/>
          </a:xfrm>
          <a:prstGeom prst="downArrow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Feed now</a:t>
            </a:r>
            <a:endParaRPr lang="en-US" sz="400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518399" y="3817257"/>
            <a:ext cx="58058" cy="870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817" y="4350364"/>
            <a:ext cx="256054" cy="731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817" y="4505232"/>
            <a:ext cx="256054" cy="731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615" y="4914430"/>
            <a:ext cx="256054" cy="7315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8215086" y="4223657"/>
            <a:ext cx="72571" cy="5805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87657" y="4866489"/>
            <a:ext cx="45719" cy="1165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un 20"/>
          <p:cNvSpPr/>
          <p:nvPr/>
        </p:nvSpPr>
        <p:spPr>
          <a:xfrm flipV="1">
            <a:off x="11093825" y="4281714"/>
            <a:ext cx="130629" cy="170250"/>
          </a:xfrm>
          <a:prstGeom prst="sun">
            <a:avLst/>
          </a:prstGeom>
          <a:solidFill>
            <a:srgbClr val="4F81BD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80199"/>
            <a:ext cx="12205250" cy="21655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User </a:t>
            </a: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friendly automated fish feeder system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72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6.25E-7 3.7037E-6 C -0.00768 0.00069 -0.01536 0.00301 -0.02292 0.00185 C -0.02409 0.00162 -0.02396 -0.00162 -0.02396 -0.00371 C -0.025 -0.01852 -0.02539 -0.03334 -0.02604 -0.04792 C -0.04974 -0.04514 -0.03581 -0.0463 -0.06771 -0.0463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08333E-6 -2.59259E-6 L 7.08333E-6 -2.59259E-6 C -0.00312 -0.00069 -0.00637 -0.00116 -0.00937 -0.00185 C -0.01054 -0.00231 -0.01145 -0.0037 -0.01249 -0.0037 C -0.02122 -0.0037 -0.02994 -0.00231 -0.03853 -0.00185 C -0.04583 -0.00162 -0.05312 -0.00185 -0.06041 -0.00185 " pathEditMode="relative" ptsTypes="AAAA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71 -0.00069 L -0.01171 -0.00069 L -0.02734 0.00116 C -0.0306 0.00162 -0.03359 0.00278 -0.03671 0.00301 C -0.04544 0.00348 -0.05416 0.00301 -0.06276 0.00301 " pathEditMode="relative" ptsTypes="AAA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 -0.06666 " pathEditMode="relative" ptsTypes="A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6 0.03264 -0.00039 0.06551 0.00105 0.09815 C 0.00105 0.1 0.003 0.1 0.00417 0.1 C 0.02631 0.10116 0.04857 0.10116 0.07084 0.10185 C 0.0793 0.10694 0.07605 0.10555 0.09271 0.10555 C 0.10065 0.10555 0.1086 0.10417 0.11667 0.1037 C 0.1375 0.0912 0.11862 0.10185 0.17605 0.10185 " pathEditMode="relative" ptsTypes="AAAAAAAA">
                                      <p:cBhvr>
                                        <p:cTn id="22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0 0.06852 " pathEditMode="relative" ptsTypes="A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04 0.00556 0.00234 0.01088 0.00312 0.01667 C 0.01028 0.07732 -0.02526 0.03588 0.07604 0.03334 C 0.07812 0.03218 0.08463 0.02825 0.08646 0.03334 C 0.09544 0.05834 0.08164 0.04838 0.09062 0.05371 C 0.09088 0.05556 0.09088 0.05788 0.09167 0.05926 C 0.09232 0.06042 0.09362 0.06112 0.09479 0.06112 C 0.09818 0.06112 0.10169 0.05973 0.10521 0.05926 C 0.11002 0.05834 0.11484 0.05741 0.11979 0.05741 L 0.20833 0.05556 C 0.21745 0.05 0.21354 0.05163 0.23229 0.05556 C 0.23437 0.05579 0.23854 0.05926 0.23854 0.05926 C 0.23815 0.02153 0.23802 -0.0162 0.2375 -0.0537 C 0.23724 -0.06226 0.23737 -0.06134 0.23542 -0.06481 " pathEditMode="relative" ptsTypes="AAAAAAAAAAAAAAA">
                                      <p:cBhvr>
                                        <p:cTn id="30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C 0.00599 -3.7037E-7 0.01107 0.0037 0.01107 0.00995 C 0.01107 0.01482 0.00599 0.01991 2.70833E-6 0.01991 C -0.00612 0.01991 -0.01081 0.01482 -0.01081 0.00995 C -0.01081 0.0037 -0.00612 -3.7037E-7 2.70833E-6 -3.7037E-7 Z " pathEditMode="relative" rAng="0" ptsTypes="AAA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" y="9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Experiment</a:t>
            </a:r>
            <a:endParaRPr lang="en-US" sz="36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19097"/>
              </p:ext>
            </p:extLst>
          </p:nvPr>
        </p:nvGraphicFramePr>
        <p:xfrm>
          <a:off x="847862" y="1454534"/>
          <a:ext cx="5733692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012">
                  <a:extLst>
                    <a:ext uri="{9D8B030D-6E8A-4147-A177-3AD203B41FA5}">
                      <a16:colId xmlns:a16="http://schemas.microsoft.com/office/drawing/2014/main" val="2520175507"/>
                    </a:ext>
                  </a:extLst>
                </a:gridCol>
                <a:gridCol w="2902680">
                  <a:extLst>
                    <a:ext uri="{9D8B030D-6E8A-4147-A177-3AD203B41FA5}">
                      <a16:colId xmlns:a16="http://schemas.microsoft.com/office/drawing/2014/main" val="533720565"/>
                    </a:ext>
                  </a:extLst>
                </a:gridCol>
              </a:tblGrid>
              <a:tr h="599602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  </a:t>
                      </a:r>
                      <a:r>
                        <a:rPr lang="en-US" b="1" dirty="0" smtClean="0"/>
                        <a:t>Hardware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            Specification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5389519"/>
                  </a:ext>
                </a:extLst>
              </a:tr>
              <a:tr h="34263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                     </a:t>
                      </a:r>
                      <a:r>
                        <a:rPr lang="en-US" baseline="0" dirty="0" smtClean="0"/>
                        <a:t>    </a:t>
                      </a:r>
                      <a:r>
                        <a:rPr lang="en-US" dirty="0" smtClean="0"/>
                        <a:t>ESP32 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              </a:t>
                      </a:r>
                      <a:r>
                        <a:rPr lang="en-US" baseline="0" dirty="0" smtClean="0"/>
                        <a:t>   </a:t>
                      </a:r>
                      <a:r>
                        <a:rPr lang="en-US" dirty="0" smtClean="0"/>
                        <a:t>CH340 - USB-C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0067236"/>
                  </a:ext>
                </a:extLst>
              </a:tr>
              <a:tr h="342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                       Arduino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                     R3 SMD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7523898"/>
                  </a:ext>
                </a:extLst>
              </a:tr>
              <a:tr h="469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             </a:t>
                      </a:r>
                      <a:r>
                        <a:rPr lang="en-US" sz="1800" kern="1200" dirty="0" smtClean="0">
                          <a:effectLst/>
                        </a:rPr>
                        <a:t>Mini Servo</a:t>
                      </a:r>
                    </a:p>
                    <a:p>
                      <a:pPr algn="l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                       SG90</a:t>
                      </a:r>
                    </a:p>
                    <a:p>
                      <a:pPr algn="l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5675697"/>
                  </a:ext>
                </a:extLst>
              </a:tr>
              <a:tr h="4997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                       Breadboard</a:t>
                      </a:r>
                    </a:p>
                    <a:p>
                      <a:pPr algn="l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           </a:t>
                      </a:r>
                      <a:r>
                        <a:rPr lang="en-US" sz="1800" kern="1200" dirty="0" smtClean="0">
                          <a:effectLst/>
                        </a:rPr>
                        <a:t>MB102  </a:t>
                      </a:r>
                      <a:endParaRPr lang="en-US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8790103"/>
                  </a:ext>
                </a:extLst>
              </a:tr>
              <a:tr h="5996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                        pH</a:t>
                      </a:r>
                      <a:r>
                        <a:rPr lang="en-US" sz="1800" kern="1200" baseline="0" dirty="0" smtClean="0">
                          <a:effectLst/>
                        </a:rPr>
                        <a:t> Sensor</a:t>
                      </a:r>
                      <a:endParaRPr lang="en-US" sz="1800" kern="1200" dirty="0" smtClean="0">
                        <a:effectLst/>
                      </a:endParaRPr>
                    </a:p>
                    <a:p>
                      <a:pPr algn="l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                      PH0-14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9162638"/>
                  </a:ext>
                </a:extLst>
              </a:tr>
              <a:tr h="516742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 smtClean="0">
                          <a:effectLst/>
                        </a:rPr>
                        <a:t>              Temperature Sensor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                  TMP36</a:t>
                      </a:r>
                    </a:p>
                    <a:p>
                      <a:pPr algn="l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422394"/>
                  </a:ext>
                </a:extLst>
              </a:tr>
              <a:tr h="34263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                  Turbidity Sensor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                      </a:t>
                      </a:r>
                      <a:r>
                        <a:rPr lang="en-US" sz="1800" kern="1200" dirty="0" smtClean="0">
                          <a:effectLst/>
                        </a:rPr>
                        <a:t>DC5V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7405515"/>
                  </a:ext>
                </a:extLst>
              </a:tr>
              <a:tr h="8565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effectLst/>
                        </a:rPr>
                        <a:t>                   Jumper Wire </a:t>
                      </a:r>
                    </a:p>
                    <a:p>
                      <a:pPr algn="l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 smtClean="0">
                          <a:effectLst/>
                        </a:rPr>
                        <a:t>             </a:t>
                      </a:r>
                      <a:r>
                        <a:rPr lang="en-US" sz="1800" kern="1200" dirty="0" smtClean="0">
                          <a:effectLst/>
                        </a:rPr>
                        <a:t>Male to Male &amp; </a:t>
                      </a:r>
                    </a:p>
                    <a:p>
                      <a:pPr algn="l"/>
                      <a:r>
                        <a:rPr lang="en-US" sz="1800" kern="1200" dirty="0" smtClean="0">
                          <a:effectLst/>
                        </a:rPr>
                        <a:t>             Male to Female</a:t>
                      </a:r>
                    </a:p>
                    <a:p>
                      <a:pPr algn="l"/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89544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059717"/>
              </p:ext>
            </p:extLst>
          </p:nvPr>
        </p:nvGraphicFramePr>
        <p:xfrm>
          <a:off x="7321232" y="3115386"/>
          <a:ext cx="3770140" cy="1279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070">
                  <a:extLst>
                    <a:ext uri="{9D8B030D-6E8A-4147-A177-3AD203B41FA5}">
                      <a16:colId xmlns:a16="http://schemas.microsoft.com/office/drawing/2014/main" val="2414683187"/>
                    </a:ext>
                  </a:extLst>
                </a:gridCol>
                <a:gridCol w="1885070">
                  <a:extLst>
                    <a:ext uri="{9D8B030D-6E8A-4147-A177-3AD203B41FA5}">
                      <a16:colId xmlns:a16="http://schemas.microsoft.com/office/drawing/2014/main" val="987246913"/>
                    </a:ext>
                  </a:extLst>
                </a:gridCol>
              </a:tblGrid>
              <a:tr h="80982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Software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Specification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210584"/>
                  </a:ext>
                </a:extLst>
              </a:tr>
              <a:tr h="469181">
                <a:tc>
                  <a:txBody>
                    <a:bodyPr/>
                    <a:lstStyle/>
                    <a:p>
                      <a:r>
                        <a:rPr lang="en-US" dirty="0" smtClean="0"/>
                        <a:t>    Android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baseline="0" dirty="0" err="1" smtClean="0"/>
                        <a:t>ioS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</a:t>
                      </a:r>
                      <a:r>
                        <a:rPr lang="en-US" dirty="0" err="1" smtClean="0"/>
                        <a:t>Blynk</a:t>
                      </a:r>
                      <a:r>
                        <a:rPr lang="en-US" baseline="0" dirty="0" smtClean="0"/>
                        <a:t> app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69117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0199"/>
            <a:ext cx="12205250" cy="21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3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ESP32 Dev Board CH340 - USB-C - Micro Robotics"/>
          <p:cNvSpPr>
            <a:spLocks noChangeAspect="1" noChangeArrowheads="1"/>
          </p:cNvSpPr>
          <p:nvPr/>
        </p:nvSpPr>
        <p:spPr bwMode="auto">
          <a:xfrm>
            <a:off x="863446" y="19034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10" y="921601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3927" y="836143"/>
            <a:ext cx="3382962" cy="2478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83461" y="921601"/>
            <a:ext cx="2495647" cy="2208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29887" y="1061604"/>
            <a:ext cx="2392363" cy="2044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889" y="4060424"/>
            <a:ext cx="3013076" cy="2217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31802" y="4060424"/>
            <a:ext cx="3038190" cy="21250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3446" y="3026088"/>
            <a:ext cx="1680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20988" y="3104567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64870" y="3092987"/>
            <a:ext cx="3106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0988" y="6127728"/>
            <a:ext cx="232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63991" y="5986635"/>
            <a:ext cx="181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55680" y="3026088"/>
            <a:ext cx="2291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381" y="4272243"/>
            <a:ext cx="2402032" cy="20057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4600" y="4181805"/>
            <a:ext cx="2145978" cy="214597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00055" y="6115134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 Sensor</a:t>
            </a:r>
          </a:p>
        </p:txBody>
      </p:sp>
      <p:sp>
        <p:nvSpPr>
          <p:cNvPr id="3" name="Rectangle 2"/>
          <p:cNvSpPr/>
          <p:nvPr/>
        </p:nvSpPr>
        <p:spPr>
          <a:xfrm>
            <a:off x="9974236" y="6077946"/>
            <a:ext cx="1903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Turbidity Sensor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680199"/>
            <a:ext cx="12205250" cy="21655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0" y="-30919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3126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1921" y="2661614"/>
            <a:ext cx="2903824" cy="25846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43360" y="884553"/>
            <a:ext cx="1620835" cy="533635"/>
          </a:xfrm>
          <a:prstGeom prst="rect">
            <a:avLst/>
          </a:prstGeom>
          <a:solidFill>
            <a:srgbClr val="017D71"/>
          </a:solidFill>
          <a:ln/>
        </p:spPr>
        <p:style>
          <a:lnRef idx="1">
            <a:schemeClr val="accent6"/>
          </a:lnRef>
          <a:fillRef idx="1002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6971" y="5637766"/>
            <a:ext cx="3672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App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030041">
            <a:off x="6229524" y="4384960"/>
            <a:ext cx="6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iOS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9571" y="609600"/>
            <a:ext cx="1458561" cy="276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9571" y="3884393"/>
            <a:ext cx="1566564" cy="29736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0101533">
            <a:off x="5401992" y="2305204"/>
            <a:ext cx="999784" cy="38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Android</a:t>
            </a:r>
            <a:endParaRPr lang="en-US" b="1" dirty="0"/>
          </a:p>
        </p:txBody>
      </p:sp>
      <p:cxnSp>
        <p:nvCxnSpPr>
          <p:cNvPr id="19" name="Straight Arrow Connector 18"/>
          <p:cNvCxnSpPr>
            <a:stCxn id="5" idx="3"/>
            <a:endCxn id="15" idx="1"/>
          </p:cNvCxnSpPr>
          <p:nvPr/>
        </p:nvCxnSpPr>
        <p:spPr>
          <a:xfrm flipV="1">
            <a:off x="4295745" y="1993900"/>
            <a:ext cx="4043826" cy="1960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</p:cNvCxnSpPr>
          <p:nvPr/>
        </p:nvCxnSpPr>
        <p:spPr>
          <a:xfrm>
            <a:off x="4295745" y="3953951"/>
            <a:ext cx="4049405" cy="14455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Down Arrow 37"/>
          <p:cNvSpPr/>
          <p:nvPr/>
        </p:nvSpPr>
        <p:spPr>
          <a:xfrm>
            <a:off x="2511175" y="1418188"/>
            <a:ext cx="285203" cy="3937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20691614">
            <a:off x="2647179" y="3527936"/>
            <a:ext cx="561177" cy="35645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518000">
            <a:off x="2647179" y="3953951"/>
            <a:ext cx="561177" cy="35134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91882"/>
            <a:ext cx="12205250" cy="2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2176 L -0.00039 -0.0213 L -0.00039 0.25717 " pathEditMode="relative" rAng="0" ptsTypes="AAA">
                                      <p:cBhvr>
                                        <p:cTn id="11" dur="1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4.16667E-6 0.00046 C 0.01159 -0.0007 0.02318 -0.00093 0.03503 -0.00186 C 0.03633 -0.00209 0.03789 -0.00371 0.03933 -0.00371 C 0.05573 -0.0044 0.07227 -0.00371 0.08868 -0.00371 L 0.08868 -0.00348 C 0.0931 -0.00625 0.0974 -0.00834 0.10183 -0.01135 C 0.10378 -0.01274 0.10521 -0.01551 0.1073 -0.0169 C 0.10873 -0.01806 0.11016 -0.01806 0.11172 -0.01875 C 0.11276 -0.01945 0.11394 -0.02014 0.11498 -0.02061 C 0.12006 -0.02963 0.11693 -0.025 0.12487 -0.03403 C 0.12904 -0.03889 0.1267 -0.03704 0.13138 -0.03959 C 0.13217 -0.04144 0.13243 -0.04422 0.1336 -0.04537 C 0.13555 -0.04746 0.13803 -0.04792 0.14024 -0.04908 C 0.14128 -0.04977 0.14232 -0.05 0.14349 -0.05093 C 0.1487 -0.05718 0.14545 -0.05394 0.15339 -0.05857 L 0.15664 -0.06042 C 0.15769 -0.06112 0.15886 -0.06135 0.1599 -0.06227 C 0.16094 -0.06366 0.16198 -0.06551 0.16316 -0.06621 C 0.16459 -0.06737 0.16602 -0.06737 0.16758 -0.06806 C 0.16862 -0.06875 0.1698 -0.06922 0.17084 -0.06991 C 0.17227 -0.07107 0.17357 -0.07269 0.17526 -0.07362 C 0.17813 -0.07547 0.18347 -0.07686 0.1862 -0.07755 C 0.1875 -0.07825 0.18907 -0.07894 0.19063 -0.0794 C 0.19987 -0.09028 0.18803 -0.07732 0.19714 -0.08496 C 0.19831 -0.08612 0.19922 -0.0882 0.20039 -0.08889 C 0.20248 -0.09051 0.20495 -0.09051 0.20704 -0.0926 C 0.21224 -0.09885 0.20899 -0.09561 0.21693 -0.10024 L 0.22344 -0.10394 L 0.2267 -0.10579 C 0.22787 -0.10764 0.22865 -0.11042 0.23008 -0.11158 L 0.23985 -0.11713 C 0.24102 -0.11783 0.24206 -0.11806 0.24323 -0.11899 C 0.25248 -0.12987 0.24063 -0.1169 0.24974 -0.12477 C 0.25079 -0.12593 0.25183 -0.12778 0.253 -0.12848 C 0.2573 -0.13195 0.25951 -0.12917 0.26394 -0.13426 C 0.26511 -0.13565 0.26602 -0.13704 0.26732 -0.13797 C 0.26823 -0.13889 0.26941 -0.13889 0.27058 -0.13982 C 0.28178 -0.1507 0.27292 -0.14514 0.28047 -0.14931 C 0.28112 -0.15116 0.28164 -0.15371 0.28256 -0.1551 C 0.28516 -0.15973 0.28607 -0.15857 0.2892 -0.16065 C 0.2905 -0.16181 0.29206 -0.16343 0.29362 -0.16459 C 0.29467 -0.16575 0.29558 -0.1676 0.29688 -0.16829 C 0.29896 -0.16991 0.30118 -0.17037 0.30339 -0.172 C 0.30482 -0.17338 0.30625 -0.175 0.30782 -0.17593 C 0.30873 -0.17686 0.31003 -0.17709 0.31107 -0.17778 C 0.31224 -0.17894 0.31316 -0.18079 0.31433 -0.18149 C 0.31641 -0.18311 0.31875 -0.18403 0.32097 -0.18542 C 0.32201 -0.18612 0.32318 -0.18635 0.32422 -0.18727 L 0.33086 -0.19468 C 0.33191 -0.1963 0.33321 -0.19723 0.33412 -0.19862 C 0.33516 -0.20047 0.3362 -0.20278 0.33737 -0.20417 L 0.34727 -0.21551 C 0.34831 -0.2169 0.34922 -0.21875 0.35053 -0.21945 C 0.35625 -0.22292 0.35274 -0.22037 0.36042 -0.22894 C 0.36146 -0.23033 0.36237 -0.23195 0.36368 -0.23264 L 0.37032 -0.23635 C 0.37097 -0.2382 0.37123 -0.24098 0.3724 -0.24213 C 0.37435 -0.24422 0.37683 -0.24468 0.37904 -0.24584 L 0.3823 -0.24769 C 0.38347 -0.24838 0.38438 -0.24908 0.38555 -0.24954 C 0.38659 -0.25 0.39193 -0.25232 0.39323 -0.25348 C 0.39545 -0.25579 0.39727 -0.2595 0.39987 -0.26088 C 0.40092 -0.26181 0.40196 -0.2625 0.40313 -0.26297 C 0.40456 -0.26389 0.40599 -0.26412 0.40756 -0.26482 C 0.41641 -0.26991 0.40938 -0.2676 0.41732 -0.27037 C 0.41914 -0.27107 0.42292 -0.27223 0.42292 -0.272 L 0.42292 -0.27223 " pathEditMode="relative" rAng="0" ptsTypes="AAAAAAAAAAAAAAAAAAAAAAAAAAAAAAAAAAAAAAAAAAAAAAAAAAAAAAAAAAAAAAAAAAAA">
                                      <p:cBhvr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-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4.16667E-6 0.00023 C 0.00378 -0.00069 0.00756 -0.00115 0.01146 -0.00185 C 0.01563 -0.00301 0.01967 -0.00463 0.02396 -0.00555 C 0.02631 -0.00625 0.02878 -0.0074 0.03125 -0.0074 C 0.04883 -0.0081 0.06667 -0.0074 0.08438 -0.0074 L 0.08438 -0.00717 C 0.08763 -0.00463 0.09597 0.00209 0.09896 0.00741 C 0.10183 0.0125 0.10183 0.0132 0.10521 0.01667 C 0.10651 0.01783 0.10795 0.01898 0.10938 0.02037 C 0.11042 0.0213 0.11133 0.02292 0.1125 0.02408 C 0.11342 0.02477 0.11459 0.025 0.11563 0.02593 C 0.12553 0.03473 0.10886 0.02361 0.125 0.03334 C 0.13542 0.03936 0.11914 0.02986 0.1323 0.03704 C 0.13438 0.03797 0.13633 0.03959 0.13855 0.04074 L 0.14688 0.04445 C 0.14792 0.04561 0.1487 0.04723 0.15 0.04815 C 0.16146 0.05556 0.15469 0.04908 0.1625 0.05371 C 0.16459 0.05486 0.16667 0.05556 0.16875 0.05741 C 0.17006 0.05857 0.17149 0.05973 0.17292 0.06111 C 0.17396 0.06204 0.17474 0.06389 0.17605 0.06482 C 0.18073 0.06783 0.18047 0.06505 0.18438 0.06852 C 0.19428 0.07732 0.17761 0.06621 0.19375 0.07593 L 0.19688 0.07778 C 0.19792 0.07824 0.19896 0.07848 0.2 0.07963 C 0.2043 0.08473 0.20183 0.08264 0.2073 0.08519 C 0.20834 0.08635 0.20925 0.08797 0.21042 0.08889 C 0.21706 0.09398 0.2155 0.09121 0.22188 0.09445 C 0.22396 0.09537 0.22605 0.09676 0.22813 0.09815 C 0.22917 0.09861 0.23008 0.09931 0.23125 0.1 C 0.23451 0.10139 0.23555 0.10162 0.23855 0.10371 C 0.24024 0.10486 0.24193 0.10625 0.24375 0.10741 C 0.24545 0.10811 0.24714 0.10834 0.24896 0.10926 C 0.2517 0.11019 0.25456 0.11135 0.2573 0.11297 L 0.26355 0.11667 C 0.26459 0.11713 0.26563 0.11736 0.26667 0.11852 C 0.26771 0.11968 0.26849 0.1213 0.2698 0.12223 C 0.27175 0.12338 0.27396 0.12315 0.27605 0.12408 C 0.27813 0.125 0.28008 0.12662 0.2823 0.12778 C 0.28503 0.12894 0.28789 0.12986 0.29063 0.13148 C 0.29167 0.13195 0.29258 0.13264 0.29375 0.13334 C 0.29506 0.13403 0.29649 0.13426 0.29792 0.13519 C 0.29935 0.13611 0.30053 0.13773 0.30209 0.13889 C 0.30339 0.13959 0.30482 0.13982 0.30625 0.14074 C 0.30834 0.14167 0.31029 0.14329 0.3125 0.14445 C 0.32553 0.15023 0.30925 0.14283 0.3198 0.14815 C 0.3211 0.14885 0.32253 0.14908 0.32396 0.15 C 0.32605 0.15093 0.328 0.15255 0.33021 0.15371 L 0.33855 0.15741 C 0.33985 0.15787 0.34128 0.15834 0.34271 0.15926 L 0.34896 0.16297 C 0.35 0.16343 0.35105 0.16389 0.35209 0.16482 C 0.35339 0.16598 0.35469 0.16736 0.35625 0.16852 C 0.35821 0.16991 0.36055 0.16991 0.3625 0.17223 C 0.36706 0.17755 0.36433 0.17547 0.37084 0.17778 C 0.37214 0.17894 0.37344 0.18033 0.375 0.18148 C 0.37774 0.18311 0.38282 0.18426 0.38542 0.18519 C 0.39688 0.18912 0.37917 0.18473 0.39792 0.18889 C 0.41276 0.19769 0.39727 0.18866 0.40834 0.19445 C 0.40938 0.19491 0.41146 0.1963 0.41146 0.19653 " pathEditMode="relative" rAng="0" ptsTypes="AAAAAAAAAAAAAAAAAAAAAAAAAAAAAAAAAAAAAAAAAAAAAAAAAAAAAAAAAAAA">
                                      <p:cBhvr>
                                        <p:cTn id="19" dur="1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8" grpId="0" animBg="1"/>
      <p:bldP spid="4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Conclusion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62743" y="2070100"/>
            <a:ext cx="966651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34354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Smart fish feeding revolutionizes traditional aquaculture using technology for optimized practices.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34354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 of technology with fisheries management enhances industry efficiency and sustainability.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rgbClr val="34354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efforts advance aquaculture, driving greater efficiency, sustainability, and prosperity.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1882"/>
            <a:ext cx="12205250" cy="2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1882"/>
            <a:ext cx="12205250" cy="20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3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250" y="0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AGENDA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3366" y="3818778"/>
            <a:ext cx="3499659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0199"/>
            <a:ext cx="12205250" cy="2165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26740" y="1120859"/>
            <a:ext cx="3506285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20114" y="2450207"/>
            <a:ext cx="3506286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Problem Statement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26740" y="1784273"/>
            <a:ext cx="3506286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Related  Work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33366" y="5880662"/>
            <a:ext cx="3499659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33366" y="3128203"/>
            <a:ext cx="3499659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Contribution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3367" y="4509746"/>
            <a:ext cx="3499658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Proposed Method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26740" y="5195204"/>
            <a:ext cx="3499658" cy="5232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59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71" y="1363525"/>
            <a:ext cx="6883869" cy="4979075"/>
          </a:xfrm>
          <a:prstGeom prst="rect">
            <a:avLst/>
          </a:prstGeom>
          <a:effectLst>
            <a:glow rad="1155700">
              <a:srgbClr val="33CCFF"/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337" y="3107871"/>
            <a:ext cx="3389670" cy="971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56815"/>
            <a:ext cx="12205250" cy="2011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7483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250" y="-405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INTRODUCTION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78466" y="2450468"/>
            <a:ext cx="73789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400" dirty="0" smtClean="0">
                <a:cs typeface="Times New Roman" panose="02020603050405020304" pitchFamily="18" charset="0"/>
              </a:rPr>
              <a:t>Automates fish feeding in aquariums and </a:t>
            </a:r>
          </a:p>
          <a:p>
            <a:pPr>
              <a:buClr>
                <a:srgbClr val="33CCFF"/>
              </a:buClr>
            </a:pP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cs typeface="Times New Roman" panose="02020603050405020304" pitchFamily="18" charset="0"/>
              </a:rPr>
              <a:t>    aquaculture.</a:t>
            </a:r>
          </a:p>
          <a:p>
            <a:pPr>
              <a:buClr>
                <a:srgbClr val="33CCFF"/>
              </a:buClr>
            </a:pPr>
            <a:endParaRPr lang="en-US" sz="2400" dirty="0" smtClean="0">
              <a:cs typeface="Times New Roman" panose="02020603050405020304" pitchFamily="18" charset="0"/>
            </a:endParaRPr>
          </a:p>
          <a:p>
            <a:pPr marL="342900" indent="-34290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400" dirty="0" smtClean="0">
                <a:cs typeface="Times New Roman" panose="02020603050405020304" pitchFamily="18" charset="0"/>
              </a:rPr>
              <a:t>Uses sensors, timers, and connectivity.</a:t>
            </a:r>
          </a:p>
          <a:p>
            <a:pPr marL="342900" indent="-342900">
              <a:buClr>
                <a:srgbClr val="33CCFF"/>
              </a:buClr>
              <a:buFont typeface="Wingdings" panose="05000000000000000000" pitchFamily="2" charset="2"/>
              <a:buChar char="q"/>
            </a:pPr>
            <a:endParaRPr lang="en-US" sz="2400" dirty="0" smtClean="0">
              <a:cs typeface="Times New Roman" panose="02020603050405020304" pitchFamily="18" charset="0"/>
            </a:endParaRPr>
          </a:p>
          <a:p>
            <a:pPr marL="342900" indent="-34290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400" dirty="0" smtClean="0">
                <a:cs typeface="Times New Roman" panose="02020603050405020304" pitchFamily="18" charset="0"/>
              </a:rPr>
              <a:t>Scheduled </a:t>
            </a:r>
            <a:r>
              <a:rPr lang="en-US" sz="2400" dirty="0">
                <a:cs typeface="Times New Roman" panose="02020603050405020304" pitchFamily="18" charset="0"/>
              </a:rPr>
              <a:t>feedings for routine </a:t>
            </a:r>
            <a:r>
              <a:rPr lang="en-US" sz="2400" dirty="0" smtClean="0">
                <a:cs typeface="Times New Roman" panose="02020603050405020304" pitchFamily="18" charset="0"/>
              </a:rPr>
              <a:t>maintenance.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860" y="1553370"/>
            <a:ext cx="4982864" cy="5069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2281"/>
            <a:ext cx="12205250" cy="457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80199"/>
            <a:ext cx="12205250" cy="21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4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7763" y="1632165"/>
            <a:ext cx="7824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Timely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feeding, supporting fish health.</a:t>
            </a: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Preventing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overfeeding and water pollution.</a:t>
            </a: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scheduled feeding even when owners are absent.</a:t>
            </a: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Regular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feeding routines reduce fish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26" y="2906198"/>
            <a:ext cx="3270656" cy="3042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238" y="3438344"/>
            <a:ext cx="3783350" cy="2702394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190555" y="4441362"/>
            <a:ext cx="1105227" cy="820796"/>
          </a:xfrm>
          <a:prstGeom prst="rightArrow">
            <a:avLst/>
          </a:prstGeom>
          <a:solidFill>
            <a:srgbClr val="87CE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73086" y="6247541"/>
            <a:ext cx="2479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 feeding                                                                                                                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21557" y="6247541"/>
            <a:ext cx="257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Automatic feeding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75104"/>
            <a:ext cx="12205250" cy="18289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-19572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smart fish feeder?</a:t>
            </a:r>
          </a:p>
          <a:p>
            <a:pPr algn="ctr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485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2.59259E-6 L -0.00468 0.00023 C -0.00117 0.00139 0.00248 0.00208 0.00599 0.00416 C 0.00729 0.00509 0.00808 0.00833 0.00951 0.00856 L 0.10586 0.00625 C 0.18607 -0.00417 0.09883 0.00694 0.16068 2.59259E-6 C 0.18646 -0.00278 0.16576 -0.00209 0.19284 -0.00209 " pathEditMode="relative" rAng="0" ptsTypes="AAAAAAA">
                                      <p:cBhvr>
                                        <p:cTn id="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2115" y="1567544"/>
            <a:ext cx="1793126" cy="400110"/>
          </a:xfrm>
          <a:prstGeom prst="rect">
            <a:avLst/>
          </a:prstGeom>
          <a:solidFill>
            <a:srgbClr val="33CC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91" y="1480391"/>
            <a:ext cx="3846285" cy="50365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9372" y="5842155"/>
            <a:ext cx="2748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Fig-2: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Flow-chart of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fish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feeder 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91" y="2309053"/>
            <a:ext cx="3116627" cy="29709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08753" y="5315149"/>
            <a:ext cx="42211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Fig-1: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feeder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Circuit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1259" y="5782364"/>
            <a:ext cx="8168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[Reference: Design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Development of Microcontroller Based Automatic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Fish Feeder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endParaRPr lang="en-US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ISSN 2321 3361 © 2020 IJESC Volume 10 Issue No.4 , Article · May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2020]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1259" y="6332727"/>
            <a:ext cx="4002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https://www.researchgate.net/publication/341113071_Design_and_Development_of_Microcontroller_Based_Automatic_Fish_Feeder_System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50" y="6700707"/>
            <a:ext cx="12205250" cy="21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62132" y="1326959"/>
            <a:ext cx="6096000" cy="72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Scheduled feeding has been done.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manual feeding system.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788" y="3811039"/>
            <a:ext cx="2770786" cy="173141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024140" y="1137886"/>
            <a:ext cx="2770786" cy="1835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94926" y="1570423"/>
            <a:ext cx="1397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Fig-3: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20472" y="4385236"/>
            <a:ext cx="126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Fig-4:Power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132" y="2729790"/>
            <a:ext cx="3468925" cy="22679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93006" y="5143279"/>
            <a:ext cx="3929923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Table-1: Testing result of Scheduled feeding time.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7847" y="5850414"/>
            <a:ext cx="11129858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[Reference: Paper2: Automatic fish feeders for fish farming in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aquariums based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the Internet of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Things (IOT). </a:t>
            </a:r>
            <a:r>
              <a:rPr lang="en-US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Jurnal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Elektro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Sains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Vol.1 No.1,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Market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2023,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ISSN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 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xxxx-xxxx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DOI : https://doi.org/10.58291/komets.v1i1.98]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98732" y="6015897"/>
            <a:ext cx="63873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https://ejournal.sultanpublisher.com/index.php/komets/article/view/98/47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9154841" y="2295626"/>
            <a:ext cx="509383" cy="586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 rot="6706340" flipH="1">
            <a:off x="7116527" y="4309016"/>
            <a:ext cx="624201" cy="7354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250" y="6644622"/>
            <a:ext cx="12205250" cy="21337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13250" y="0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2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4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52 0.00972 -0.00065 0.01968 -0.0013 0.02963 C -0.00352 0.06551 -0.003 -0.02384 -0.00365 0.06551 C -0.00404 0.10718 -0.00365 0.14884 -0.00365 0.19051 " pathEditMode="relative" ptsTypes="AAA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286 -0.0044 -0.00547 -0.00903 -0.00833 -0.01273 C -0.0099 -0.01481 -0.01458 -0.01852 -0.01667 -0.01921 C -0.01953 -0.02014 -0.02227 -0.0206 -0.025 -0.02129 C -0.0263 -0.02199 -0.02747 -0.02292 -0.02865 -0.02338 C -0.03828 -0.02731 -0.04701 -0.02639 -0.05716 -0.02754 L -0.07383 -0.02986 C -0.07552 -0.03055 -0.07695 -0.03171 -0.07865 -0.03194 C -0.09271 -0.03426 -0.09531 -0.03194 -0.10599 -0.03611 C -0.10729 -0.03657 -0.11615 -0.04004 -0.11914 -0.04236 C -0.1207 -0.04375 -0.12214 -0.04583 -0.12383 -0.04676 C -0.12617 -0.04792 -0.12865 -0.04815 -0.13099 -0.04884 C -0.13307 -0.04954 -0.13503 -0.05023 -0.13698 -0.05092 C -0.1401 -0.05231 -0.14336 -0.0537 -0.14648 -0.05509 C -0.14805 -0.05579 -0.14961 -0.05671 -0.1513 -0.05717 C -0.15326 -0.0581 -0.15521 -0.05856 -0.15716 -0.05949 C -0.15846 -0.05995 -0.15951 -0.06111 -0.16081 -0.06157 C -0.16589 -0.06296 -0.18164 -0.06504 -0.18581 -0.06574 C -0.18984 -0.06713 -0.19258 -0.06805 -0.19648 -0.06991 C -0.19766 -0.0706 -0.2 -0.07199 -0.2 -0.07199 " pathEditMode="relative" ptsTypes="AAAAAAAAAAAAAAAAAAA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6324" y="1159238"/>
            <a:ext cx="7098224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step down transformer to control the servo motor motion.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Scheduled feeding method.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436" y="1661570"/>
            <a:ext cx="5584420" cy="32006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70655" y="4731442"/>
            <a:ext cx="3991798" cy="287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1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Fig-5: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Block diagram representing of the proposed </a:t>
            </a:r>
            <a:r>
              <a:rPr lang="en-US" sz="1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system. </a:t>
            </a:r>
            <a:endParaRPr lang="en-US" sz="1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23266" y="3608559"/>
            <a:ext cx="1363851" cy="6463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Dispatch  the food fish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694548" y="3931724"/>
            <a:ext cx="4287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50" y="2171003"/>
            <a:ext cx="2316681" cy="213988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00025" y="4731442"/>
            <a:ext cx="39821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Fig-4: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Proposed system integrated with the MIT app interface login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1886" y="5946155"/>
            <a:ext cx="11623729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Reference: IoT Based Fish Food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Dispenser. 2023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9th International Conference on Advanced Computing and Communication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Systems (ICACCS)]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https://ieeexplore.ieee.org/abstract/document/10113051?fbclid=IwAR3b8VW1FK5X79lF04HagHNYoT-np_rQ0DXoCQIE5BqKnxQXGpek2TEesyY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64593"/>
            <a:ext cx="12205250" cy="2133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-40602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3</a:t>
            </a:r>
          </a:p>
        </p:txBody>
      </p:sp>
    </p:spTree>
    <p:extLst>
      <p:ext uri="{BB962C8B-B14F-4D97-AF65-F5344CB8AC3E}">
        <p14:creationId xmlns:p14="http://schemas.microsoft.com/office/powerpoint/2010/main" val="203352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3280" y="1611297"/>
            <a:ext cx="492846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Firebase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has been used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Web-app has been used to control the feeding device.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754" y="888017"/>
            <a:ext cx="1810669" cy="3011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71" y="2573845"/>
            <a:ext cx="2920237" cy="27312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80754" y="410061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Fig-6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Web-app	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19728" y="5505998"/>
            <a:ext cx="5323675" cy="41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fig-7: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fish feeder using companion app.</a:t>
            </a:r>
          </a:p>
        </p:txBody>
      </p:sp>
      <p:sp>
        <p:nvSpPr>
          <p:cNvPr id="8" name="Rectangle 7"/>
          <p:cNvSpPr/>
          <p:nvPr/>
        </p:nvSpPr>
        <p:spPr>
          <a:xfrm>
            <a:off x="836308" y="4641402"/>
            <a:ext cx="6096000" cy="10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Reference: Quasits 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DIY Automatic Fish Feeder With Companion App By 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Coders Café Tech.]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/>
              </a:rPr>
              <a:t>nstructables.com/</a:t>
            </a:r>
            <a:r>
              <a:rPr lang="en-US" sz="1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/>
              </a:rPr>
              <a:t>Aquassist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/>
              </a:rPr>
              <a:t>-DIY-Automatic-Fish-Feeder-With-Companion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/>
              </a:rPr>
              <a:t>/?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/>
              </a:rPr>
              <a:t>fbclid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/>
              </a:rPr>
              <a:t>=IwAR1mmOQoAbCm4XG6KUiGXt91s-23ZsoTo0hy5YBmvwoYMVeUCsMPpbfvJcc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250" y="6675104"/>
            <a:ext cx="12205250" cy="1828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13250" y="-63123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sz="36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4</a:t>
            </a:r>
            <a:endParaRPr lang="en-US" sz="3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4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74318"/>
            <a:ext cx="12192000" cy="1049311"/>
          </a:xfrm>
          <a:prstGeom prst="rect">
            <a:avLst/>
          </a:prstGeom>
          <a:gradFill flip="none" rotWithShape="1">
            <a:gsLst>
              <a:gs pos="100000">
                <a:srgbClr val="33CCFF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bg1">
                  <a:shade val="63000"/>
                  <a:satMod val="120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PROBLEM STATEMENT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374004" y="1672944"/>
            <a:ext cx="1195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1700" y="2316240"/>
            <a:ext cx="739015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to determine water temperature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outdated Node MCU model(esp8266)</a:t>
            </a:r>
          </a:p>
          <a:p>
            <a:pPr>
              <a:buClr>
                <a:srgbClr val="33CCFF"/>
              </a:buClr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>
              <a:buClr>
                <a:srgbClr val="33CCFF"/>
              </a:buClr>
            </a:pPr>
            <a:r>
              <a:rPr lang="en-US" sz="1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Reference: Design and Development of Microcontroller Based Automatic Fish Feeder System</a:t>
            </a:r>
          </a:p>
          <a:p>
            <a:pPr algn="just"/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ISSN 2321 3361 © 2020 IJESC Volume 10 Issue No.4 , Article · May 2020]</a:t>
            </a:r>
          </a:p>
          <a:p>
            <a:pPr>
              <a:buClr>
                <a:srgbClr val="33CCFF"/>
              </a:buClr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05517" y="4098309"/>
            <a:ext cx="1195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64471" y="4494102"/>
            <a:ext cx="5965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Water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purity and cloudiness cannot be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measured.</a:t>
            </a: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Unable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water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&amp; pH level.</a:t>
            </a:r>
          </a:p>
          <a:p>
            <a:pPr marL="285750" indent="-285750">
              <a:buClr>
                <a:srgbClr val="33CCFF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remote place to the control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64471" y="5929580"/>
            <a:ext cx="6288900" cy="67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Aft>
                <a:spcPts val="1000"/>
              </a:spcAft>
            </a:pP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[Reference: Paper2: Automatic fish feeders for fish farming in aquariums based on the Internet of Things (IOT). </a:t>
            </a:r>
            <a:r>
              <a:rPr lang="en-US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Jurnal</a:t>
            </a: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Komputer</a:t>
            </a: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Elektro</a:t>
            </a: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Sains</a:t>
            </a: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Vol.1 No.1, Market 2023, ISSN Online </a:t>
            </a:r>
            <a:r>
              <a:rPr lang="en-US" sz="11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xxxx-xxxx</a:t>
            </a:r>
            <a:r>
              <a:rPr 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DOI : </a:t>
            </a:r>
            <a:r>
              <a:rPr lang="en-US" sz="1100" dirty="0" smtClean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https://doi.org/10.58291/komets.v1i1.98]</a:t>
            </a:r>
            <a:endParaRPr lang="en-US" sz="1100" dirty="0">
              <a:solidFill>
                <a:prstClr val="black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0592"/>
            <a:ext cx="12205250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</TotalTime>
  <Words>875</Words>
  <Application>Microsoft Office PowerPoint</Application>
  <PresentationFormat>Widescreen</PresentationFormat>
  <Paragraphs>168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104</cp:revision>
  <dcterms:created xsi:type="dcterms:W3CDTF">2023-08-12T08:50:07Z</dcterms:created>
  <dcterms:modified xsi:type="dcterms:W3CDTF">2023-08-13T19:03:22Z</dcterms:modified>
</cp:coreProperties>
</file>